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5" r:id="rId6"/>
    <p:sldId id="263" r:id="rId7"/>
    <p:sldId id="264" r:id="rId8"/>
    <p:sldId id="266" r:id="rId9"/>
    <p:sldId id="262" r:id="rId10"/>
    <p:sldId id="261" r:id="rId11"/>
  </p:sldIdLst>
  <p:sldSz cx="12192000" cy="6858000"/>
  <p:notesSz cx="7315200" cy="96012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59"/>
    <a:srgbClr val="FE7062"/>
    <a:srgbClr val="1F2C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75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3931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3312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0755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0155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156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9054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581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8619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8463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0733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899BA-E28C-49DC-A558-326795B04620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F33EF-F8C4-4539-98CD-5950F3C7E3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6522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6.png"/><Relationship Id="rId7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781" y="1036320"/>
            <a:ext cx="6031966" cy="239268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3283132" y="4568873"/>
            <a:ext cx="7881267" cy="42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  <a:ea typeface="Roboto Slab" pitchFamily="2" charset="0"/>
                <a:cs typeface="Arial" panose="020B0604020202020204" pitchFamily="34" charset="0"/>
              </a:rPr>
              <a:t>Why not to Outsource?</a:t>
            </a:r>
            <a:endParaRPr lang="en-US" sz="4800" b="1" dirty="0">
              <a:solidFill>
                <a:schemeClr val="accent1">
                  <a:lumMod val="60000"/>
                  <a:lumOff val="40000"/>
                </a:schemeClr>
              </a:solidFill>
              <a:latin typeface="Century Gothic" panose="020B0502020202020204" pitchFamily="34" charset="0"/>
              <a:ea typeface="Roboto Slab" pitchFamily="2" charset="0"/>
              <a:cs typeface="Arial" panose="020B0604020202020204" pitchFamily="34" charset="0"/>
            </a:endParaRPr>
          </a:p>
        </p:txBody>
      </p:sp>
      <p:sp>
        <p:nvSpPr>
          <p:cNvPr id="6" name="Прямоугольник 4">
            <a:extLst>
              <a:ext uri="{FF2B5EF4-FFF2-40B4-BE49-F238E27FC236}">
                <a16:creationId xmlns:a16="http://schemas.microsoft.com/office/drawing/2014/main" id="{0D8518BD-2828-4707-A46C-A04CDD8ACD87}"/>
              </a:ext>
            </a:extLst>
          </p:cNvPr>
          <p:cNvSpPr/>
          <p:nvPr/>
        </p:nvSpPr>
        <p:spPr>
          <a:xfrm>
            <a:off x="5037927" y="6550073"/>
            <a:ext cx="7881267" cy="469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4800" b="1" i="1" dirty="0">
                <a:solidFill>
                  <a:schemeClr val="accent1">
                    <a:lumMod val="40000"/>
                    <a:lumOff val="60000"/>
                  </a:schemeClr>
                </a:solidFill>
                <a:latin typeface="Viner Hand ITC" panose="03070502030502020203" pitchFamily="66" charset="0"/>
                <a:ea typeface="Roboto Slab" pitchFamily="2" charset="0"/>
                <a:cs typeface="Miriam Fixed" panose="020B0604020202020204" pitchFamily="49" charset="-79"/>
              </a:rPr>
              <a:t>www.</a:t>
            </a:r>
            <a:r>
              <a:rPr lang="en-US" sz="48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iner Hand ITC" panose="03070502030502020203" pitchFamily="66" charset="0"/>
                <a:ea typeface="Roboto Slab" pitchFamily="2" charset="0"/>
                <a:cs typeface="Miriam Fixed" panose="020B0604020202020204" pitchFamily="49" charset="-79"/>
              </a:rPr>
              <a:t>coolumba</a:t>
            </a:r>
            <a:r>
              <a:rPr lang="en-US" sz="4800" b="1" i="1" dirty="0">
                <a:solidFill>
                  <a:schemeClr val="accent1">
                    <a:lumMod val="40000"/>
                    <a:lumOff val="60000"/>
                  </a:schemeClr>
                </a:solidFill>
                <a:latin typeface="Viner Hand ITC" panose="03070502030502020203" pitchFamily="66" charset="0"/>
                <a:ea typeface="Roboto Slab" pitchFamily="2" charset="0"/>
                <a:cs typeface="Miriam Fixed" panose="020B0604020202020204" pitchFamily="49" charset="-79"/>
              </a:rPr>
              <a:t>.com</a:t>
            </a:r>
          </a:p>
        </p:txBody>
      </p:sp>
    </p:spTree>
    <p:extLst>
      <p:ext uri="{BB962C8B-B14F-4D97-AF65-F5344CB8AC3E}">
        <p14:creationId xmlns:p14="http://schemas.microsoft.com/office/powerpoint/2010/main" val="3285119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25728" y="746659"/>
            <a:ext cx="10599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E706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Full-scale outsourcing call center</a:t>
            </a:r>
            <a:endParaRPr lang="ru-RU" b="1" dirty="0">
              <a:solidFill>
                <a:srgbClr val="FE7062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299" y="1724025"/>
            <a:ext cx="5852188" cy="3552825"/>
          </a:xfrm>
          <a:prstGeom prst="rect">
            <a:avLst/>
          </a:prstGeom>
        </p:spPr>
      </p:pic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D686248F-8E39-4B9C-AF42-B1D98ED886D9}"/>
              </a:ext>
            </a:extLst>
          </p:cNvPr>
          <p:cNvSpPr/>
          <p:nvPr/>
        </p:nvSpPr>
        <p:spPr>
          <a:xfrm>
            <a:off x="771525" y="2798921"/>
            <a:ext cx="542907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3359"/>
                </a:solidFill>
                <a:latin typeface="Century Gothic" panose="020B0502020202020204" pitchFamily="34" charset="0"/>
              </a:rPr>
              <a:t>How else can we help your team for minimum cost</a:t>
            </a:r>
            <a:r>
              <a:rPr lang="en-US" sz="1600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? </a:t>
            </a:r>
          </a:p>
          <a:p>
            <a:endParaRPr lang="en-US" sz="1600" dirty="0">
              <a:solidFill>
                <a:srgbClr val="003359"/>
              </a:solidFill>
              <a:latin typeface="Century Gothic" panose="020B0502020202020204" pitchFamily="34" charset="0"/>
            </a:endParaRPr>
          </a:p>
          <a:p>
            <a:endParaRPr lang="en-US" sz="1600" dirty="0">
              <a:solidFill>
                <a:srgbClr val="003359"/>
              </a:solidFill>
              <a:latin typeface="Century Gothic" panose="020B0502020202020204" pitchFamily="34" charset="0"/>
            </a:endParaRPr>
          </a:p>
          <a:p>
            <a:pPr algn="r"/>
            <a:r>
              <a:rPr lang="en-US" sz="1600" b="1" i="1" dirty="0">
                <a:solidFill>
                  <a:srgbClr val="003359"/>
                </a:solidFill>
                <a:latin typeface="Century Gothic" panose="020B0502020202020204" pitchFamily="34" charset="0"/>
              </a:rPr>
              <a:t>Outsource the call center</a:t>
            </a:r>
            <a:endParaRPr lang="en-US" sz="1600" b="1" i="1" dirty="0">
              <a:solidFill>
                <a:srgbClr val="003359"/>
              </a:solidFill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777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03133" y="644355"/>
            <a:ext cx="37917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E7062"/>
                </a:solidFill>
                <a:latin typeface="Arial Black" panose="020B0A04020102020204" pitchFamily="34" charset="0"/>
              </a:rPr>
              <a:t>Who we are?</a:t>
            </a:r>
            <a:endParaRPr lang="ru-RU" b="1" dirty="0">
              <a:solidFill>
                <a:srgbClr val="FE7062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58933" y="1499819"/>
            <a:ext cx="103183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i="1" dirty="0" err="1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Сoolumba</a:t>
            </a:r>
            <a:r>
              <a:rPr lang="en-US" b="1" i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i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always tries to have exceptional results with its Outsourcing service in particularly our software engineers have vast experience  with challenging and innovative projects.</a:t>
            </a:r>
            <a:endParaRPr lang="ru-RU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342" y="2918470"/>
            <a:ext cx="1430990" cy="144000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3949" y="2918470"/>
            <a:ext cx="1459942" cy="1440000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266" y="2918470"/>
            <a:ext cx="1439750" cy="1440000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9056867" y="4749879"/>
            <a:ext cx="218149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FULL-SCALE </a:t>
            </a:r>
            <a:b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OUTSOURCING </a:t>
            </a:r>
            <a:b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CALL CENTER</a:t>
            </a:r>
            <a:endParaRPr lang="ru-RU" sz="24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9177" y="4749879"/>
            <a:ext cx="21333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SOFTWARE </a:t>
            </a:r>
          </a:p>
          <a:p>
            <a:pPr algn="just"/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DEVELOPMENT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5056367" y="4749879"/>
            <a:ext cx="1763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DIGITAL </a:t>
            </a:r>
            <a:br>
              <a:rPr lang="en-US" sz="2400" b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2400" b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MARKETING</a:t>
            </a:r>
            <a:endParaRPr lang="ru-RU" sz="24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1139177" y="4497407"/>
            <a:ext cx="1688880" cy="104894"/>
          </a:xfrm>
          <a:prstGeom prst="rect">
            <a:avLst/>
          </a:prstGeom>
          <a:solidFill>
            <a:srgbClr val="FE70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5056367" y="4497407"/>
            <a:ext cx="1857768" cy="104894"/>
          </a:xfrm>
          <a:prstGeom prst="rect">
            <a:avLst/>
          </a:prstGeom>
          <a:solidFill>
            <a:srgbClr val="FE70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/>
        </p:nvSpPr>
        <p:spPr>
          <a:xfrm>
            <a:off x="9056867" y="4497407"/>
            <a:ext cx="1857768" cy="104894"/>
          </a:xfrm>
          <a:prstGeom prst="rect">
            <a:avLst/>
          </a:prstGeom>
          <a:solidFill>
            <a:srgbClr val="FE70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9354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2966" y="736155"/>
            <a:ext cx="6780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E706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Software Development</a:t>
            </a:r>
            <a:endParaRPr lang="ru-RU" b="1" dirty="0">
              <a:solidFill>
                <a:srgbClr val="FE7062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7286" y="1314219"/>
            <a:ext cx="5203802" cy="4620947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725728" y="22676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The team comprises of more than 20 highly qualified specialists with practical experience</a:t>
            </a:r>
            <a:r>
              <a:rPr lang="en-150" b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in</a:t>
            </a:r>
            <a:endParaRPr lang="ru-RU" b="1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371600" y="3433100"/>
            <a:ext cx="56462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Web </a:t>
            </a:r>
            <a:r>
              <a:rPr lang="en-US" sz="1600" dirty="0">
                <a:solidFill>
                  <a:schemeClr val="tx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and</a:t>
            </a:r>
            <a:r>
              <a:rPr lang="en-US" sz="1600" dirty="0">
                <a:solidFill>
                  <a:srgbClr val="FF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chemeClr val="tx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mobile</a:t>
            </a:r>
            <a:r>
              <a:rPr lang="en-150" sz="1600" b="1" dirty="0">
                <a:solidFill>
                  <a:schemeClr val="tx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app</a:t>
            </a:r>
            <a:r>
              <a:rPr lang="en-US" sz="1600" b="1" dirty="0">
                <a:solidFill>
                  <a:schemeClr val="tx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150" sz="1600" dirty="0">
                <a:solidFill>
                  <a:schemeClr val="tx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development</a:t>
            </a:r>
            <a:r>
              <a:rPr lang="en-US" sz="1600" dirty="0">
                <a:solidFill>
                  <a:schemeClr val="tx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(Front, Back-ends)</a:t>
            </a:r>
            <a:endParaRPr lang="ru-RU" sz="1600" b="1" dirty="0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371600" y="4064021"/>
            <a:ext cx="48611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Data analytics and Dashboarding</a:t>
            </a:r>
            <a:endParaRPr lang="ru-RU" sz="1600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343156" y="4445262"/>
            <a:ext cx="27528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Cyber Security</a:t>
            </a:r>
            <a:endParaRPr lang="ru-RU" sz="1600" b="1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371600" y="5195228"/>
            <a:ext cx="49944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b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Robotic Process Automation (RPA) </a:t>
            </a:r>
            <a:r>
              <a:rPr lang="en-US" sz="1600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(Python, UiPath </a:t>
            </a:r>
            <a:r>
              <a:rPr lang="en-US" sz="1600" dirty="0" err="1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etc</a:t>
            </a:r>
            <a:r>
              <a:rPr lang="en-US" sz="1600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);</a:t>
            </a:r>
          </a:p>
        </p:txBody>
      </p:sp>
      <p:sp>
        <p:nvSpPr>
          <p:cNvPr id="10" name="Овал 9"/>
          <p:cNvSpPr/>
          <p:nvPr/>
        </p:nvSpPr>
        <p:spPr>
          <a:xfrm>
            <a:off x="1010254" y="3562350"/>
            <a:ext cx="216000" cy="2160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010254" y="4135493"/>
            <a:ext cx="216000" cy="2160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1010254" y="4488836"/>
            <a:ext cx="216000" cy="2160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/>
          <p:cNvSpPr/>
          <p:nvPr/>
        </p:nvSpPr>
        <p:spPr>
          <a:xfrm>
            <a:off x="1010254" y="5281780"/>
            <a:ext cx="216000" cy="2160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5">
            <a:extLst>
              <a:ext uri="{FF2B5EF4-FFF2-40B4-BE49-F238E27FC236}">
                <a16:creationId xmlns:a16="http://schemas.microsoft.com/office/drawing/2014/main" id="{3D39FC30-5781-42C9-A26D-C68ABC63F66B}"/>
              </a:ext>
            </a:extLst>
          </p:cNvPr>
          <p:cNvSpPr/>
          <p:nvPr/>
        </p:nvSpPr>
        <p:spPr>
          <a:xfrm>
            <a:off x="1343156" y="3770333"/>
            <a:ext cx="48611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QA testing</a:t>
            </a:r>
            <a:endParaRPr lang="ru-RU" sz="1600" b="1" dirty="0">
              <a:solidFill>
                <a:schemeClr val="tx2"/>
              </a:solidFill>
              <a:latin typeface="Century Gothic" panose="020B0502020202020204" pitchFamily="34" charset="0"/>
            </a:endParaRPr>
          </a:p>
        </p:txBody>
      </p:sp>
      <p:sp>
        <p:nvSpPr>
          <p:cNvPr id="15" name="Овал 9">
            <a:extLst>
              <a:ext uri="{FF2B5EF4-FFF2-40B4-BE49-F238E27FC236}">
                <a16:creationId xmlns:a16="http://schemas.microsoft.com/office/drawing/2014/main" id="{57D71C86-C20C-41CD-95C1-46392FD829A5}"/>
              </a:ext>
            </a:extLst>
          </p:cNvPr>
          <p:cNvSpPr/>
          <p:nvPr/>
        </p:nvSpPr>
        <p:spPr>
          <a:xfrm>
            <a:off x="1010254" y="3811083"/>
            <a:ext cx="216000" cy="2160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1">
            <a:extLst>
              <a:ext uri="{FF2B5EF4-FFF2-40B4-BE49-F238E27FC236}">
                <a16:creationId xmlns:a16="http://schemas.microsoft.com/office/drawing/2014/main" id="{471AAE2B-D0CD-403D-818E-66E4015CEABE}"/>
              </a:ext>
            </a:extLst>
          </p:cNvPr>
          <p:cNvSpPr/>
          <p:nvPr/>
        </p:nvSpPr>
        <p:spPr>
          <a:xfrm>
            <a:off x="1010254" y="4885308"/>
            <a:ext cx="216000" cy="2160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7">
            <a:extLst>
              <a:ext uri="{FF2B5EF4-FFF2-40B4-BE49-F238E27FC236}">
                <a16:creationId xmlns:a16="http://schemas.microsoft.com/office/drawing/2014/main" id="{8CAD5C0F-771A-4480-9997-BBF5ACDF4EE1}"/>
              </a:ext>
            </a:extLst>
          </p:cNvPr>
          <p:cNvSpPr/>
          <p:nvPr/>
        </p:nvSpPr>
        <p:spPr>
          <a:xfrm>
            <a:off x="1343155" y="4816409"/>
            <a:ext cx="45351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IT Project planning and monitoring</a:t>
            </a:r>
            <a:endParaRPr lang="ru-RU" sz="1600" b="1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942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5846" y="693161"/>
            <a:ext cx="46281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sz="4000" dirty="0" err="1">
                <a:solidFill>
                  <a:srgbClr val="FE706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Coolumba</a:t>
            </a:r>
            <a:r>
              <a:rPr lang="en-US" sz="4000" dirty="0">
                <a:solidFill>
                  <a:srgbClr val="FE706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 skills</a:t>
            </a:r>
            <a:endParaRPr lang="ru-RU" b="1" dirty="0">
              <a:solidFill>
                <a:srgbClr val="FE7062"/>
              </a:solidFill>
              <a:latin typeface="Arial Black" panose="020B0A04020102020204" pitchFamily="34" charset="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695846" y="2778347"/>
            <a:ext cx="321892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Web development stack, Client side, </a:t>
            </a:r>
            <a:r>
              <a:rPr lang="ru-RU" sz="1400" b="1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 </a:t>
            </a:r>
            <a:r>
              <a:rPr lang="en-US" sz="1400" b="1" dirty="0">
                <a:solidFill>
                  <a:srgbClr val="003359"/>
                </a:solidFill>
                <a:latin typeface="Century Gothic" panose="020B0502020202020204" pitchFamily="34" charset="0"/>
              </a:rPr>
              <a:t>F</a:t>
            </a:r>
            <a:r>
              <a:rPr lang="en-US" sz="1400" b="1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rontend technology stack</a:t>
            </a:r>
          </a:p>
          <a:p>
            <a:r>
              <a:rPr lang="en-US" sz="1400" b="0" i="0" dirty="0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JavaScript, HTML5, CSS3, Vue.js, Angular, React, PHP, LESS, </a:t>
            </a:r>
            <a:r>
              <a:rPr lang="en-US" sz="1400" b="0" i="0" dirty="0" err="1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PostCSS</a:t>
            </a:r>
            <a:r>
              <a:rPr lang="en-US" sz="1400" b="0" i="0" dirty="0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, </a:t>
            </a:r>
            <a:r>
              <a:rPr lang="en-US" sz="1400" b="0" i="0" dirty="0" err="1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RequireJS</a:t>
            </a:r>
            <a:r>
              <a:rPr lang="en-US" sz="1400" b="0" i="0" dirty="0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, ES6 Modules, </a:t>
            </a:r>
            <a:r>
              <a:rPr lang="en-US" sz="1400" b="0" i="0" dirty="0" err="1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Webpack</a:t>
            </a:r>
            <a:r>
              <a:rPr lang="en-US" sz="1400" b="0" i="0" dirty="0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, Gulp, jQuery, REST, SVG, Bootstrap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1525" y="502955"/>
            <a:ext cx="17005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Software Development.</a:t>
            </a:r>
            <a:endParaRPr lang="ru-RU" b="1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9118" y="2386521"/>
            <a:ext cx="5565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E7062"/>
                </a:solidFill>
              </a:rPr>
              <a:t> &lt; &gt;</a:t>
            </a:r>
            <a:endParaRPr lang="ru-RU" sz="1000" b="1" dirty="0">
              <a:solidFill>
                <a:srgbClr val="FE7062"/>
              </a:solidFill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4186238" y="2778347"/>
            <a:ext cx="33528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Web development stack, Server side, Backend Tech stack</a:t>
            </a:r>
          </a:p>
          <a:p>
            <a:r>
              <a:rPr lang="en-US" sz="1400" b="0" i="0" dirty="0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Node.js, Python, C++</a:t>
            </a:r>
          </a:p>
          <a:p>
            <a:r>
              <a:rPr lang="en-US" sz="1400" b="0" i="0" dirty="0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Java SE/EE, Servlets/JSP, JavaFX, Google Web Toolkit (GWT), </a:t>
            </a:r>
            <a:r>
              <a:rPr lang="en-US" sz="1400" b="0" i="0" dirty="0" err="1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Laravel</a:t>
            </a:r>
            <a:r>
              <a:rPr lang="en-US" sz="1400" b="0" i="0" dirty="0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, </a:t>
            </a:r>
            <a:r>
              <a:rPr lang="en-US" sz="1400" b="0" i="0" dirty="0" err="1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Yii</a:t>
            </a:r>
            <a:r>
              <a:rPr lang="en-US" sz="1400" b="0" i="0" dirty="0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 Framework, Rest </a:t>
            </a:r>
            <a:r>
              <a:rPr lang="en-US" sz="1400" b="0" i="0" dirty="0" err="1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Api</a:t>
            </a:r>
            <a:endParaRPr lang="en-US" sz="1400" b="0" i="0" dirty="0">
              <a:solidFill>
                <a:srgbClr val="777777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86238" y="2386521"/>
            <a:ext cx="4187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E7062"/>
                </a:solidFill>
              </a:rPr>
              <a:t>{ }</a:t>
            </a:r>
            <a:endParaRPr lang="ru-RU" sz="1000" b="1" dirty="0">
              <a:solidFill>
                <a:srgbClr val="FE7062"/>
              </a:solidFill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7743826" y="2778347"/>
            <a:ext cx="387880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Data Storages (relational </a:t>
            </a:r>
            <a:r>
              <a:rPr lang="en-150" sz="1400" b="1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and</a:t>
            </a:r>
            <a:r>
              <a:rPr lang="ru-RU" sz="1400" b="1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 </a:t>
            </a:r>
            <a:r>
              <a:rPr lang="en-US" sz="1400" b="1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NoSQL)</a:t>
            </a:r>
          </a:p>
          <a:p>
            <a:r>
              <a:rPr lang="en-US" sz="1400" b="0" i="0" dirty="0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PostgreSQL, MySQL, </a:t>
            </a:r>
            <a:r>
              <a:rPr lang="en-US" sz="1400" b="0" i="0" dirty="0" err="1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MongoDb</a:t>
            </a:r>
            <a:r>
              <a:rPr lang="en-US" sz="1400" b="0" i="0" dirty="0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, </a:t>
            </a:r>
          </a:p>
          <a:p>
            <a:r>
              <a:rPr lang="en-US" sz="1400" b="0" i="0" dirty="0">
                <a:solidFill>
                  <a:srgbClr val="777777"/>
                </a:solidFill>
                <a:effectLst/>
                <a:latin typeface="Century Gothic" panose="020B0502020202020204" pitchFamily="34" charset="0"/>
              </a:rPr>
              <a:t>Microsoft SQL Server</a:t>
            </a:r>
          </a:p>
        </p:txBody>
      </p:sp>
      <p:pic>
        <p:nvPicPr>
          <p:cNvPr id="26" name="Рисунок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432" y="2476070"/>
            <a:ext cx="151818" cy="221013"/>
          </a:xfrm>
          <a:prstGeom prst="rect">
            <a:avLst/>
          </a:prstGeom>
        </p:spPr>
      </p:pic>
      <p:sp>
        <p:nvSpPr>
          <p:cNvPr id="28" name="Прямоугольник 27"/>
          <p:cNvSpPr/>
          <p:nvPr/>
        </p:nvSpPr>
        <p:spPr>
          <a:xfrm>
            <a:off x="771525" y="1314254"/>
            <a:ext cx="110109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Professional dedicated software developers in each area</a:t>
            </a:r>
            <a:endParaRPr lang="ru-RU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30" name="Прямая соединительная линия 29"/>
          <p:cNvCxnSpPr/>
          <p:nvPr/>
        </p:nvCxnSpPr>
        <p:spPr>
          <a:xfrm>
            <a:off x="771525" y="2200275"/>
            <a:ext cx="10944225" cy="0"/>
          </a:xfrm>
          <a:prstGeom prst="line">
            <a:avLst/>
          </a:prstGeom>
          <a:ln w="57150">
            <a:solidFill>
              <a:srgbClr val="FE70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Прямоугольник 31"/>
          <p:cNvSpPr/>
          <p:nvPr/>
        </p:nvSpPr>
        <p:spPr>
          <a:xfrm>
            <a:off x="7743826" y="4163342"/>
            <a:ext cx="3360215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Content Management System (CMS)</a:t>
            </a:r>
          </a:p>
          <a:p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Wordpress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, Drupal, Joomla, 1C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Bitrix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WooCommerce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, </a:t>
            </a:r>
            <a:endParaRPr lang="ru-RU" sz="14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743826" y="3813718"/>
            <a:ext cx="6671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E7062"/>
                </a:solidFill>
              </a:rPr>
              <a:t>CMS</a:t>
            </a:r>
            <a:endParaRPr lang="ru-RU" sz="1000" b="1" dirty="0">
              <a:solidFill>
                <a:srgbClr val="FE7062"/>
              </a:solidFill>
            </a:endParaRPr>
          </a:p>
        </p:txBody>
      </p:sp>
      <p:pic>
        <p:nvPicPr>
          <p:cNvPr id="34" name="Рисунок 3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22" b="10416"/>
          <a:stretch/>
        </p:blipFill>
        <p:spPr>
          <a:xfrm>
            <a:off x="747326" y="4268118"/>
            <a:ext cx="5496311" cy="2293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40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1050" y="4573441"/>
            <a:ext cx="1883862" cy="755118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974" y="1852637"/>
            <a:ext cx="3962400" cy="2543175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4" name="TextBox 3"/>
          <p:cNvSpPr txBox="1"/>
          <p:nvPr/>
        </p:nvSpPr>
        <p:spPr>
          <a:xfrm>
            <a:off x="695846" y="693161"/>
            <a:ext cx="4649350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E706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Recent projects</a:t>
            </a:r>
            <a:endParaRPr lang="ru-RU" sz="4000" dirty="0">
              <a:solidFill>
                <a:srgbClr val="FE7062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ru-RU" b="1" dirty="0">
              <a:solidFill>
                <a:srgbClr val="FE7062"/>
              </a:solidFill>
              <a:latin typeface="Arial Black" panose="020B0A040201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1525" y="502955"/>
            <a:ext cx="17005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Software Development.</a:t>
            </a:r>
            <a:endParaRPr lang="ru-RU" b="1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676453" y="1789846"/>
            <a:ext cx="810178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Municipal organization web portal for e-government </a:t>
            </a:r>
            <a:endParaRPr lang="en-US" b="1" dirty="0">
              <a:solidFill>
                <a:srgbClr val="003359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  <a:p>
            <a:r>
              <a:rPr lang="ru-RU" b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endParaRPr lang="ru-RU" b="1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670103" y="2591620"/>
            <a:ext cx="65309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000000"/>
                </a:solidFill>
                <a:effectLst/>
                <a:latin typeface="Roboto"/>
              </a:rPr>
              <a:t>Developed </a:t>
            </a:r>
            <a:r>
              <a:rPr lang="en-US" sz="1600" dirty="0">
                <a:solidFill>
                  <a:srgbClr val="000000"/>
                </a:solidFill>
                <a:latin typeface="Roboto"/>
              </a:rPr>
              <a:t>nationwide online portal using cutting edge tools and technology where 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Roboto"/>
              </a:rPr>
              <a:t>Government agencies was able to provide G2C and G2B services. </a:t>
            </a:r>
            <a:endParaRPr lang="ru-RU" sz="1600" b="1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54" y="4969804"/>
            <a:ext cx="3971318" cy="131445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54" y="4381501"/>
            <a:ext cx="6276975" cy="476250"/>
          </a:xfrm>
          <a:prstGeom prst="rect">
            <a:avLst/>
          </a:prstGeom>
        </p:spPr>
      </p:pic>
      <p:cxnSp>
        <p:nvCxnSpPr>
          <p:cNvPr id="25" name="Прямая соединительная линия 24"/>
          <p:cNvCxnSpPr/>
          <p:nvPr/>
        </p:nvCxnSpPr>
        <p:spPr>
          <a:xfrm>
            <a:off x="771525" y="1562100"/>
            <a:ext cx="6435885" cy="0"/>
          </a:xfrm>
          <a:prstGeom prst="line">
            <a:avLst/>
          </a:prstGeom>
          <a:ln w="57150">
            <a:solidFill>
              <a:srgbClr val="FE70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050" y="879507"/>
            <a:ext cx="1998251" cy="91723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974" y="5523433"/>
            <a:ext cx="1863926" cy="91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812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5846" y="693161"/>
            <a:ext cx="4649350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E706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Recent projects</a:t>
            </a:r>
            <a:endParaRPr lang="ru-RU" sz="4000" dirty="0">
              <a:solidFill>
                <a:srgbClr val="FE7062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ru-RU" b="1" dirty="0">
              <a:solidFill>
                <a:srgbClr val="FE7062"/>
              </a:solidFill>
              <a:latin typeface="Arial Black" panose="020B0A040201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1525" y="502955"/>
            <a:ext cx="17005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Software Development.</a:t>
            </a:r>
            <a:endParaRPr lang="ru-RU" b="1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676454" y="1789846"/>
            <a:ext cx="69465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Сafe`s</a:t>
            </a:r>
            <a:r>
              <a:rPr lang="en-US" sz="2400" b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and restaurants personal service </a:t>
            </a:r>
            <a:endParaRPr lang="en-US" b="1" dirty="0">
              <a:solidFill>
                <a:srgbClr val="003359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  <a:p>
            <a:r>
              <a:rPr lang="ru-RU" b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endParaRPr lang="ru-RU" b="1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676454" y="2686562"/>
            <a:ext cx="653095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3359"/>
                </a:solidFill>
                <a:latin typeface="Century Gothic" panose="020B0502020202020204" pitchFamily="34" charset="0"/>
              </a:rPr>
              <a:t>A</a:t>
            </a:r>
            <a:r>
              <a:rPr lang="en-US" sz="1600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 backend of a mobile application for ordering food from cafes and restaurants has been prepared.</a:t>
            </a:r>
            <a:endParaRPr lang="ru-RU" sz="1600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25" name="Прямая соединительная линия 24"/>
          <p:cNvCxnSpPr/>
          <p:nvPr/>
        </p:nvCxnSpPr>
        <p:spPr>
          <a:xfrm>
            <a:off x="771525" y="1562100"/>
            <a:ext cx="6435885" cy="0"/>
          </a:xfrm>
          <a:prstGeom prst="line">
            <a:avLst/>
          </a:prstGeom>
          <a:ln w="57150">
            <a:solidFill>
              <a:srgbClr val="FE70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8" r="8754" b="14737"/>
          <a:stretch/>
        </p:blipFill>
        <p:spPr>
          <a:xfrm>
            <a:off x="7622974" y="1678046"/>
            <a:ext cx="4273231" cy="2479349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9" t="7621" r="50045" b="6890"/>
          <a:stretch/>
        </p:blipFill>
        <p:spPr>
          <a:xfrm>
            <a:off x="7622974" y="4269195"/>
            <a:ext cx="907067" cy="1836810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15" t="15934" r="13909" b="1550"/>
          <a:stretch/>
        </p:blipFill>
        <p:spPr>
          <a:xfrm>
            <a:off x="8676362" y="4269196"/>
            <a:ext cx="901963" cy="183681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74" y="3645677"/>
            <a:ext cx="1785202" cy="1092302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589" y="3763780"/>
            <a:ext cx="1998251" cy="91723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00" b="32600"/>
          <a:stretch/>
        </p:blipFill>
        <p:spPr>
          <a:xfrm>
            <a:off x="5563482" y="4047903"/>
            <a:ext cx="1644850" cy="28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23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5846" y="693161"/>
            <a:ext cx="4649350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E706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Recent projects</a:t>
            </a:r>
            <a:endParaRPr lang="ru-RU" sz="4000" dirty="0">
              <a:solidFill>
                <a:srgbClr val="FE7062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ru-RU" b="1" dirty="0">
              <a:solidFill>
                <a:srgbClr val="FE7062"/>
              </a:solidFill>
              <a:latin typeface="Arial Black" panose="020B0A040201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1525" y="502955"/>
            <a:ext cx="17005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Software Development.</a:t>
            </a:r>
            <a:endParaRPr lang="ru-RU" b="1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676454" y="1789846"/>
            <a:ext cx="69465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University educational website </a:t>
            </a:r>
            <a:r>
              <a:rPr lang="ru-RU" b="1" dirty="0">
                <a:solidFill>
                  <a:srgbClr val="003359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endParaRPr lang="ru-RU" b="1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676454" y="2339394"/>
            <a:ext cx="542907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cs typeface="Times New Roman" panose="02020603050405020304" pitchFamily="18" charset="0"/>
              </a:rPr>
              <a:t>The developed university site became an almost full-fledged educational institution located on online. The developed product become go-to platform for every student during pandemic lockdown. </a:t>
            </a:r>
            <a:endParaRPr lang="ru-RU" sz="2400" dirty="0">
              <a:solidFill>
                <a:srgbClr val="003359"/>
              </a:solidFill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5" name="Прямая соединительная линия 24"/>
          <p:cNvCxnSpPr/>
          <p:nvPr/>
        </p:nvCxnSpPr>
        <p:spPr>
          <a:xfrm>
            <a:off x="771525" y="1562100"/>
            <a:ext cx="6435885" cy="0"/>
          </a:xfrm>
          <a:prstGeom prst="line">
            <a:avLst/>
          </a:prstGeom>
          <a:ln w="57150">
            <a:solidFill>
              <a:srgbClr val="FE70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/>
          <a:srcRect l="69153" t="26967" r="11484" b="41987"/>
          <a:stretch/>
        </p:blipFill>
        <p:spPr>
          <a:xfrm>
            <a:off x="6953250" y="5018992"/>
            <a:ext cx="1504601" cy="151277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483" y="2339394"/>
            <a:ext cx="5874569" cy="251767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5"/>
          <a:srcRect l="55030" t="19042" r="28495" b="24358"/>
          <a:stretch/>
        </p:blipFill>
        <p:spPr>
          <a:xfrm>
            <a:off x="6170483" y="5018991"/>
            <a:ext cx="702254" cy="1512778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25" y="5018991"/>
            <a:ext cx="971550" cy="97155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98" y="5186787"/>
            <a:ext cx="635957" cy="635957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539" y="5152805"/>
            <a:ext cx="1459511" cy="66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258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5846" y="693161"/>
            <a:ext cx="4649350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E706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Recent projects</a:t>
            </a:r>
          </a:p>
          <a:p>
            <a:endParaRPr lang="ru-RU" b="1" dirty="0">
              <a:solidFill>
                <a:srgbClr val="FE7062"/>
              </a:solidFill>
              <a:latin typeface="Arial Black" panose="020B0A040201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1525" y="502955"/>
            <a:ext cx="17005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Software Development.</a:t>
            </a:r>
            <a:endParaRPr lang="ru-RU" b="1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676454" y="1789846"/>
            <a:ext cx="69465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Automated </a:t>
            </a:r>
            <a:r>
              <a:rPr lang="en-US" sz="2400" b="1" dirty="0">
                <a:solidFill>
                  <a:srgbClr val="003359"/>
                </a:solidFill>
                <a:latin typeface="Century Gothic" panose="020B0502020202020204" pitchFamily="34" charset="0"/>
              </a:rPr>
              <a:t>system between suppliers and dealers</a:t>
            </a:r>
            <a:endParaRPr lang="ru-RU" b="1" dirty="0">
              <a:solidFill>
                <a:srgbClr val="003359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771525" y="2798921"/>
            <a:ext cx="542907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Internal accounting system for GM parts to customers/dealers.</a:t>
            </a:r>
          </a:p>
          <a:p>
            <a:r>
              <a:rPr lang="en-US" sz="1600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In the system, each manufacturer can separately keep track of their products, orders and status. </a:t>
            </a:r>
          </a:p>
        </p:txBody>
      </p:sp>
      <p:cxnSp>
        <p:nvCxnSpPr>
          <p:cNvPr id="25" name="Прямая соединительная линия 24"/>
          <p:cNvCxnSpPr/>
          <p:nvPr/>
        </p:nvCxnSpPr>
        <p:spPr>
          <a:xfrm>
            <a:off x="771525" y="1562100"/>
            <a:ext cx="6435885" cy="0"/>
          </a:xfrm>
          <a:prstGeom prst="line">
            <a:avLst/>
          </a:prstGeom>
          <a:ln w="57150">
            <a:solidFill>
              <a:srgbClr val="FE70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550" y="1789846"/>
            <a:ext cx="3924300" cy="26162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446" y="4406046"/>
            <a:ext cx="1533525" cy="2162175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2055" y="4546659"/>
            <a:ext cx="3347720" cy="160456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8859" y="4584124"/>
            <a:ext cx="3213042" cy="1587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983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25728" y="746659"/>
            <a:ext cx="49980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E706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Digital Marketing</a:t>
            </a:r>
            <a:endParaRPr lang="ru-RU" b="1" dirty="0">
              <a:solidFill>
                <a:srgbClr val="FE7062"/>
              </a:solidFill>
              <a:latin typeface="Arial Black" panose="020B0A04020102020204" pitchFamily="34" charset="0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305" y="1560572"/>
            <a:ext cx="5560451" cy="4344928"/>
          </a:xfrm>
          <a:prstGeom prst="rect">
            <a:avLst/>
          </a:prstGeom>
        </p:spPr>
      </p:pic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A298056E-55F0-44FB-B50F-5B6B5FB32052}"/>
              </a:ext>
            </a:extLst>
          </p:cNvPr>
          <p:cNvSpPr/>
          <p:nvPr/>
        </p:nvSpPr>
        <p:spPr>
          <a:xfrm>
            <a:off x="771525" y="2798921"/>
            <a:ext cx="542907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0" dirty="0">
                <a:solidFill>
                  <a:srgbClr val="003359"/>
                </a:solidFill>
                <a:effectLst/>
                <a:latin typeface="Century Gothic" panose="020B0502020202020204" pitchFamily="34" charset="0"/>
              </a:rPr>
              <a:t>What else can we outsource from you? </a:t>
            </a:r>
          </a:p>
          <a:p>
            <a:endParaRPr lang="en-US" sz="1600" dirty="0">
              <a:solidFill>
                <a:srgbClr val="003359"/>
              </a:solidFill>
              <a:latin typeface="Century Gothic" panose="020B0502020202020204" pitchFamily="34" charset="0"/>
            </a:endParaRPr>
          </a:p>
          <a:p>
            <a:endParaRPr lang="en-US" sz="1600" dirty="0">
              <a:solidFill>
                <a:srgbClr val="003359"/>
              </a:solidFill>
              <a:latin typeface="Century Gothic" panose="020B0502020202020204" pitchFamily="34" charset="0"/>
            </a:endParaRPr>
          </a:p>
          <a:p>
            <a:pPr algn="r"/>
            <a:r>
              <a:rPr lang="en-US" sz="1600" b="1" i="1" dirty="0">
                <a:solidFill>
                  <a:srgbClr val="003359"/>
                </a:solidFill>
                <a:latin typeface="Century Gothic" panose="020B0502020202020204" pitchFamily="34" charset="0"/>
              </a:rPr>
              <a:t>Digital Marketing</a:t>
            </a:r>
            <a:endParaRPr lang="en-US" sz="1600" b="1" i="1" dirty="0">
              <a:solidFill>
                <a:srgbClr val="003359"/>
              </a:solidFill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2971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</TotalTime>
  <Words>409</Words>
  <Application>Microsoft Office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Century Gothic</vt:lpstr>
      <vt:lpstr>Roboto</vt:lpstr>
      <vt:lpstr>Viner Hand ITC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bek@pfcaccounting.com</cp:lastModifiedBy>
  <cp:revision>51</cp:revision>
  <cp:lastPrinted>2021-02-02T00:33:00Z</cp:lastPrinted>
  <dcterms:created xsi:type="dcterms:W3CDTF">2021-02-01T13:55:31Z</dcterms:created>
  <dcterms:modified xsi:type="dcterms:W3CDTF">2021-03-05T11:04:18Z</dcterms:modified>
</cp:coreProperties>
</file>

<file path=docProps/thumbnail.jpeg>
</file>